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813" r:id="rId2"/>
    <p:sldId id="818" r:id="rId3"/>
    <p:sldId id="816" r:id="rId4"/>
    <p:sldId id="842" r:id="rId5"/>
    <p:sldId id="839" r:id="rId6"/>
    <p:sldId id="840" r:id="rId7"/>
    <p:sldId id="841" r:id="rId8"/>
    <p:sldId id="822" r:id="rId9"/>
    <p:sldId id="823" r:id="rId10"/>
    <p:sldId id="849" r:id="rId11"/>
    <p:sldId id="850" r:id="rId12"/>
    <p:sldId id="851" r:id="rId13"/>
    <p:sldId id="853" r:id="rId14"/>
    <p:sldId id="592" r:id="rId15"/>
    <p:sldId id="854" r:id="rId16"/>
    <p:sldId id="827" r:id="rId17"/>
    <p:sldId id="828" r:id="rId1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MMustafin" initials="D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09025E"/>
    <a:srgbClr val="004821"/>
    <a:srgbClr val="206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87327" autoAdjust="0"/>
  </p:normalViewPr>
  <p:slideViewPr>
    <p:cSldViewPr showGuides="1"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D8120A-C075-4AC1-BDA2-72EF0E21BF7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88D429D-D6DF-47A2-9A16-C12C66A3939F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0000"/>
              </a:solidFill>
              <a:effectLst/>
            </a:rPr>
            <a:t>Приём заявлений, </a:t>
          </a:r>
        </a:p>
        <a:p>
          <a:endParaRPr lang="ru-RU" sz="2000" b="1" i="1" dirty="0" smtClean="0">
            <a:solidFill>
              <a:srgbClr val="FF0000"/>
            </a:solidFill>
            <a:effectLst/>
          </a:endParaRPr>
        </a:p>
      </dgm:t>
    </dgm:pt>
    <dgm:pt modelId="{BE81585A-FD1B-426C-9963-7E2AECBED735}" type="parTrans" cxnId="{9DF327C7-354A-4C9E-929F-887C29365924}">
      <dgm:prSet/>
      <dgm:spPr/>
      <dgm:t>
        <a:bodyPr/>
        <a:lstStyle/>
        <a:p>
          <a:endParaRPr lang="ru-RU"/>
        </a:p>
      </dgm:t>
    </dgm:pt>
    <dgm:pt modelId="{EAD5168F-B996-4A4D-8D3F-01E763B05013}" type="sibTrans" cxnId="{9DF327C7-354A-4C9E-929F-887C29365924}">
      <dgm:prSet/>
      <dgm:spPr/>
      <dgm:t>
        <a:bodyPr/>
        <a:lstStyle/>
        <a:p>
          <a:endParaRPr lang="ru-RU"/>
        </a:p>
      </dgm:t>
    </dgm:pt>
    <dgm:pt modelId="{96EACB17-F153-4169-9D70-9037DD4666B7}">
      <dgm:prSet phldrT="[Текст]" custT="1"/>
      <dgm:spPr/>
      <dgm:t>
        <a:bodyPr/>
        <a:lstStyle/>
        <a:p>
          <a:r>
            <a:rPr lang="ru-RU" sz="2000" b="1" i="1" dirty="0" smtClean="0">
              <a:solidFill>
                <a:srgbClr val="FF0000"/>
              </a:solidFill>
              <a:effectLst/>
            </a:rPr>
            <a:t>Экспертиза, проведение тестирования</a:t>
          </a:r>
        </a:p>
      </dgm:t>
    </dgm:pt>
    <dgm:pt modelId="{183B99DC-A693-441D-8920-DDEAB62F408F}" type="parTrans" cxnId="{AC959B1D-C78C-473E-A7BA-EEE99BD255BF}">
      <dgm:prSet/>
      <dgm:spPr/>
      <dgm:t>
        <a:bodyPr/>
        <a:lstStyle/>
        <a:p>
          <a:endParaRPr lang="ru-RU"/>
        </a:p>
      </dgm:t>
    </dgm:pt>
    <dgm:pt modelId="{7BFB89D3-135C-4771-AFAD-68EF448C3322}" type="sibTrans" cxnId="{AC959B1D-C78C-473E-A7BA-EEE99BD255BF}">
      <dgm:prSet/>
      <dgm:spPr/>
      <dgm:t>
        <a:bodyPr/>
        <a:lstStyle/>
        <a:p>
          <a:endParaRPr lang="ru-RU"/>
        </a:p>
      </dgm:t>
    </dgm:pt>
    <dgm:pt modelId="{8F81AB15-789B-4C14-94C5-E895FF0748D9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i="1" dirty="0" smtClean="0">
              <a:solidFill>
                <a:srgbClr val="FF0000"/>
              </a:solidFill>
              <a:effectLst/>
            </a:rPr>
            <a:t>Проведение очной аттестации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47C55E4-DF6D-4CF8-AD04-975D0220E699}" type="parTrans" cxnId="{93E7BD84-4232-419D-AD0C-87D287E09736}">
      <dgm:prSet/>
      <dgm:spPr/>
      <dgm:t>
        <a:bodyPr/>
        <a:lstStyle/>
        <a:p>
          <a:endParaRPr lang="ru-RU"/>
        </a:p>
      </dgm:t>
    </dgm:pt>
    <dgm:pt modelId="{F09B998D-AEFE-400C-A89D-48F90CED7313}" type="sibTrans" cxnId="{93E7BD84-4232-419D-AD0C-87D287E09736}">
      <dgm:prSet/>
      <dgm:spPr/>
      <dgm:t>
        <a:bodyPr/>
        <a:lstStyle/>
        <a:p>
          <a:endParaRPr lang="ru-RU"/>
        </a:p>
      </dgm:t>
    </dgm:pt>
    <dgm:pt modelId="{5B29F677-A2B1-42C1-969E-7A7A181D4B10}" type="pres">
      <dgm:prSet presAssocID="{D6D8120A-C075-4AC1-BDA2-72EF0E21BF7D}" presName="compositeShape" presStyleCnt="0">
        <dgm:presLayoutVars>
          <dgm:dir/>
          <dgm:resizeHandles/>
        </dgm:presLayoutVars>
      </dgm:prSet>
      <dgm:spPr/>
    </dgm:pt>
    <dgm:pt modelId="{0292869A-7295-44BE-B324-B3882516F622}" type="pres">
      <dgm:prSet presAssocID="{D6D8120A-C075-4AC1-BDA2-72EF0E21BF7D}" presName="pyramid" presStyleLbl="node1" presStyleIdx="0" presStyleCnt="1"/>
      <dgm:spPr/>
    </dgm:pt>
    <dgm:pt modelId="{EE9E6683-81D7-4677-84C7-733D45571A4D}" type="pres">
      <dgm:prSet presAssocID="{D6D8120A-C075-4AC1-BDA2-72EF0E21BF7D}" presName="theList" presStyleCnt="0"/>
      <dgm:spPr/>
    </dgm:pt>
    <dgm:pt modelId="{33307237-3257-4410-A40A-79438FDBD2CC}" type="pres">
      <dgm:prSet presAssocID="{988D429D-D6DF-47A2-9A16-C12C66A3939F}" presName="aNode" presStyleLbl="fgAcc1" presStyleIdx="0" presStyleCnt="3" custScaleX="191790" custScaleY="51674" custLinFactY="137776" custLinFactNeighborX="5289" custLinFactNeighborY="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80BDF-EE68-4B59-8DF5-9F35A04035A0}" type="pres">
      <dgm:prSet presAssocID="{988D429D-D6DF-47A2-9A16-C12C66A3939F}" presName="aSpace" presStyleCnt="0"/>
      <dgm:spPr/>
    </dgm:pt>
    <dgm:pt modelId="{7708BA49-FB88-46A2-BB7D-010FB1BB19E8}" type="pres">
      <dgm:prSet presAssocID="{96EACB17-F153-4169-9D70-9037DD4666B7}" presName="aNode" presStyleLbl="fgAcc1" presStyleIdx="1" presStyleCnt="3" custScaleX="192017" custScaleY="44130" custLinFactY="30944" custLinFactNeighborX="5690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F15E70-48AD-416E-A10C-B56A0B9EEB4B}" type="pres">
      <dgm:prSet presAssocID="{96EACB17-F153-4169-9D70-9037DD4666B7}" presName="aSpace" presStyleCnt="0"/>
      <dgm:spPr/>
    </dgm:pt>
    <dgm:pt modelId="{1EEB2D03-4702-4F7C-9869-693844C8406C}" type="pres">
      <dgm:prSet presAssocID="{8F81AB15-789B-4C14-94C5-E895FF0748D9}" presName="aNode" presStyleLbl="fgAcc1" presStyleIdx="2" presStyleCnt="3" custScaleX="192149" custScaleY="50150" custLinFactY="-55257" custLinFactNeighborX="6762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638FF6-CA96-4184-96EE-32663433DCFD}" type="pres">
      <dgm:prSet presAssocID="{8F81AB15-789B-4C14-94C5-E895FF0748D9}" presName="aSpace" presStyleCnt="0"/>
      <dgm:spPr/>
    </dgm:pt>
  </dgm:ptLst>
  <dgm:cxnLst>
    <dgm:cxn modelId="{9DF327C7-354A-4C9E-929F-887C29365924}" srcId="{D6D8120A-C075-4AC1-BDA2-72EF0E21BF7D}" destId="{988D429D-D6DF-47A2-9A16-C12C66A3939F}" srcOrd="0" destOrd="0" parTransId="{BE81585A-FD1B-426C-9963-7E2AECBED735}" sibTransId="{EAD5168F-B996-4A4D-8D3F-01E763B05013}"/>
    <dgm:cxn modelId="{AC959B1D-C78C-473E-A7BA-EEE99BD255BF}" srcId="{D6D8120A-C075-4AC1-BDA2-72EF0E21BF7D}" destId="{96EACB17-F153-4169-9D70-9037DD4666B7}" srcOrd="1" destOrd="0" parTransId="{183B99DC-A693-441D-8920-DDEAB62F408F}" sibTransId="{7BFB89D3-135C-4771-AFAD-68EF448C3322}"/>
    <dgm:cxn modelId="{93E7BD84-4232-419D-AD0C-87D287E09736}" srcId="{D6D8120A-C075-4AC1-BDA2-72EF0E21BF7D}" destId="{8F81AB15-789B-4C14-94C5-E895FF0748D9}" srcOrd="2" destOrd="0" parTransId="{A47C55E4-DF6D-4CF8-AD04-975D0220E699}" sibTransId="{F09B998D-AEFE-400C-A89D-48F90CED7313}"/>
    <dgm:cxn modelId="{07077643-F3FA-4365-B3CF-BC47F314A35A}" type="presOf" srcId="{D6D8120A-C075-4AC1-BDA2-72EF0E21BF7D}" destId="{5B29F677-A2B1-42C1-969E-7A7A181D4B10}" srcOrd="0" destOrd="0" presId="urn:microsoft.com/office/officeart/2005/8/layout/pyramid2"/>
    <dgm:cxn modelId="{A65520DD-9217-4273-B81D-256983DB18EA}" type="presOf" srcId="{988D429D-D6DF-47A2-9A16-C12C66A3939F}" destId="{33307237-3257-4410-A40A-79438FDBD2CC}" srcOrd="0" destOrd="0" presId="urn:microsoft.com/office/officeart/2005/8/layout/pyramid2"/>
    <dgm:cxn modelId="{772611DF-971D-4298-BD89-ABD3EE0ABC34}" type="presOf" srcId="{8F81AB15-789B-4C14-94C5-E895FF0748D9}" destId="{1EEB2D03-4702-4F7C-9869-693844C8406C}" srcOrd="0" destOrd="0" presId="urn:microsoft.com/office/officeart/2005/8/layout/pyramid2"/>
    <dgm:cxn modelId="{F8B95EB6-985D-43CD-ACCE-E74FAC36ADCC}" type="presOf" srcId="{96EACB17-F153-4169-9D70-9037DD4666B7}" destId="{7708BA49-FB88-46A2-BB7D-010FB1BB19E8}" srcOrd="0" destOrd="0" presId="urn:microsoft.com/office/officeart/2005/8/layout/pyramid2"/>
    <dgm:cxn modelId="{1FFB4724-AEBC-47A0-9FA4-7F82FC47CC39}" type="presParOf" srcId="{5B29F677-A2B1-42C1-969E-7A7A181D4B10}" destId="{0292869A-7295-44BE-B324-B3882516F622}" srcOrd="0" destOrd="0" presId="urn:microsoft.com/office/officeart/2005/8/layout/pyramid2"/>
    <dgm:cxn modelId="{7DC89A58-BD0F-42A1-AB73-AE29868A6064}" type="presParOf" srcId="{5B29F677-A2B1-42C1-969E-7A7A181D4B10}" destId="{EE9E6683-81D7-4677-84C7-733D45571A4D}" srcOrd="1" destOrd="0" presId="urn:microsoft.com/office/officeart/2005/8/layout/pyramid2"/>
    <dgm:cxn modelId="{55BD6F93-2F29-4F6C-AA84-61D0DCF1E322}" type="presParOf" srcId="{EE9E6683-81D7-4677-84C7-733D45571A4D}" destId="{33307237-3257-4410-A40A-79438FDBD2CC}" srcOrd="0" destOrd="0" presId="urn:microsoft.com/office/officeart/2005/8/layout/pyramid2"/>
    <dgm:cxn modelId="{91476377-F1FA-458D-99F9-ECC88AB213CA}" type="presParOf" srcId="{EE9E6683-81D7-4677-84C7-733D45571A4D}" destId="{51E80BDF-EE68-4B59-8DF5-9F35A04035A0}" srcOrd="1" destOrd="0" presId="urn:microsoft.com/office/officeart/2005/8/layout/pyramid2"/>
    <dgm:cxn modelId="{993263E6-56B8-45EC-AF7A-C77A8C69D1F8}" type="presParOf" srcId="{EE9E6683-81D7-4677-84C7-733D45571A4D}" destId="{7708BA49-FB88-46A2-BB7D-010FB1BB19E8}" srcOrd="2" destOrd="0" presId="urn:microsoft.com/office/officeart/2005/8/layout/pyramid2"/>
    <dgm:cxn modelId="{7CC68478-DED8-42C9-8272-8F43A9C3ECF2}" type="presParOf" srcId="{EE9E6683-81D7-4677-84C7-733D45571A4D}" destId="{48F15E70-48AD-416E-A10C-B56A0B9EEB4B}" srcOrd="3" destOrd="0" presId="urn:microsoft.com/office/officeart/2005/8/layout/pyramid2"/>
    <dgm:cxn modelId="{3632F295-79CF-46B1-BA23-C81CF2F5CF9A}" type="presParOf" srcId="{EE9E6683-81D7-4677-84C7-733D45571A4D}" destId="{1EEB2D03-4702-4F7C-9869-693844C8406C}" srcOrd="4" destOrd="0" presId="urn:microsoft.com/office/officeart/2005/8/layout/pyramid2"/>
    <dgm:cxn modelId="{9BA790F7-3CCD-465D-8505-6EE77AF1480A}" type="presParOf" srcId="{EE9E6683-81D7-4677-84C7-733D45571A4D}" destId="{3B638FF6-CA96-4184-96EE-32663433DCF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92869A-7295-44BE-B324-B3882516F622}">
      <dsp:nvSpPr>
        <dsp:cNvPr id="0" name=""/>
        <dsp:cNvSpPr/>
      </dsp:nvSpPr>
      <dsp:spPr>
        <a:xfrm>
          <a:off x="179659" y="0"/>
          <a:ext cx="2683128" cy="428628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307237-3257-4410-A40A-79438FDBD2CC}">
      <dsp:nvSpPr>
        <dsp:cNvPr id="0" name=""/>
        <dsp:cNvSpPr/>
      </dsp:nvSpPr>
      <dsp:spPr>
        <a:xfrm>
          <a:off x="813041" y="3320725"/>
          <a:ext cx="3344882" cy="965554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0000"/>
              </a:solidFill>
              <a:effectLst/>
            </a:rPr>
            <a:t>Приём заявлений,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b="1" i="1" kern="1200" dirty="0" smtClean="0">
            <a:solidFill>
              <a:srgbClr val="FF0000"/>
            </a:solidFill>
            <a:effectLst/>
          </a:endParaRPr>
        </a:p>
      </dsp:txBody>
      <dsp:txXfrm>
        <a:off x="860175" y="3367859"/>
        <a:ext cx="3250614" cy="871286"/>
      </dsp:txXfrm>
    </dsp:sp>
    <dsp:sp modelId="{7708BA49-FB88-46A2-BB7D-010FB1BB19E8}">
      <dsp:nvSpPr>
        <dsp:cNvPr id="0" name=""/>
        <dsp:cNvSpPr/>
      </dsp:nvSpPr>
      <dsp:spPr>
        <a:xfrm>
          <a:off x="818055" y="2440071"/>
          <a:ext cx="3348841" cy="824591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rgbClr val="FF0000"/>
              </a:solidFill>
              <a:effectLst/>
            </a:rPr>
            <a:t>Экспертиза, проведение тестирования</a:t>
          </a:r>
        </a:p>
      </dsp:txBody>
      <dsp:txXfrm>
        <a:off x="858308" y="2480324"/>
        <a:ext cx="3268335" cy="744085"/>
      </dsp:txXfrm>
    </dsp:sp>
    <dsp:sp modelId="{1EEB2D03-4702-4F7C-9869-693844C8406C}">
      <dsp:nvSpPr>
        <dsp:cNvPr id="0" name=""/>
        <dsp:cNvSpPr/>
      </dsp:nvSpPr>
      <dsp:spPr>
        <a:xfrm>
          <a:off x="835600" y="1420384"/>
          <a:ext cx="3351143" cy="93707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b="1" kern="1200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b="1" i="1" kern="1200" dirty="0" smtClean="0">
              <a:solidFill>
                <a:srgbClr val="FF0000"/>
              </a:solidFill>
              <a:effectLst/>
            </a:rPr>
            <a:t>Проведение очной аттестации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b="1" kern="1200" dirty="0" smtClean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81344" y="1466128"/>
        <a:ext cx="3259655" cy="8455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134" cy="496253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955" y="1"/>
            <a:ext cx="2946134" cy="496253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C72B141C-8C36-4B94-8B2D-AD6B7C3ECEC0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9428801"/>
            <a:ext cx="2946134" cy="49625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955" y="9428801"/>
            <a:ext cx="2946134" cy="49625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12EFECEC-5E2D-456E-A474-DFA1AB4E80D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460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/>
          <a:lstStyle>
            <a:lvl1pPr algn="r">
              <a:defRPr sz="1200"/>
            </a:lvl1pPr>
          </a:lstStyle>
          <a:p>
            <a:fld id="{9E87A04A-1D79-4CE6-9FA4-7606F3ADCCAF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411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46" tIns="45473" rIns="90946" bIns="45473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6"/>
          </a:xfrm>
          <a:prstGeom prst="rect">
            <a:avLst/>
          </a:prstGeom>
        </p:spPr>
        <p:txBody>
          <a:bodyPr vert="horz" lIns="90946" tIns="45473" rIns="90946" bIns="45473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</p:spPr>
        <p:txBody>
          <a:bodyPr vert="horz" lIns="90946" tIns="45473" rIns="90946" bIns="45473" rtlCol="0" anchor="b"/>
          <a:lstStyle>
            <a:lvl1pPr algn="r">
              <a:defRPr sz="1200"/>
            </a:lvl1pPr>
          </a:lstStyle>
          <a:p>
            <a:fld id="{5527F5C3-C9F5-40F2-8017-BC469BB515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3953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9163" y="744538"/>
            <a:ext cx="4960937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>
          <a:xfrm>
            <a:off x="276426" y="4715155"/>
            <a:ext cx="5841483" cy="4699835"/>
          </a:xfrm>
        </p:spPr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AF3D5-1B80-4EF4-B75C-FF638E31CB44}" type="slidenum">
              <a:rPr lang="ru-RU" smtClean="0"/>
              <a:pPr>
                <a:defRPr/>
              </a:pPr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5451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Профессиональное тестирование проходят сразу</a:t>
            </a:r>
            <a:r>
              <a:rPr lang="ru-RU" baseline="0" dirty="0" smtClean="0"/>
              <a:t> же. Попытка только одна. В случае недобора баллов заявление блокируется.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8C954-548C-47B9-BA93-DF50C07C6D4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70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4113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ЛК педагога -  Педагогическая аттестация  - Создать пакет</a:t>
            </a:r>
          </a:p>
          <a:p>
            <a:r>
              <a:rPr lang="ru-RU" dirty="0" smtClean="0"/>
              <a:t>При создании пакета  необходимо выбрать из списка – </a:t>
            </a:r>
          </a:p>
          <a:p>
            <a:r>
              <a:rPr lang="ru-RU" dirty="0" smtClean="0"/>
              <a:t> - заявленную категорию, </a:t>
            </a:r>
          </a:p>
          <a:p>
            <a:r>
              <a:rPr lang="ru-RU" dirty="0" smtClean="0"/>
              <a:t> - предмет (для школ и СПО)</a:t>
            </a:r>
          </a:p>
          <a:p>
            <a:r>
              <a:rPr lang="ru-RU" dirty="0" smtClean="0"/>
              <a:t> - должность</a:t>
            </a:r>
          </a:p>
          <a:p>
            <a:r>
              <a:rPr lang="ru-RU" dirty="0" smtClean="0"/>
              <a:t> - указать наличие льготы.</a:t>
            </a:r>
          </a:p>
          <a:p>
            <a:endParaRPr lang="ru-RU" dirty="0" smtClean="0"/>
          </a:p>
          <a:p>
            <a:r>
              <a:rPr lang="ru-RU" dirty="0" smtClean="0"/>
              <a:t>Приложить электронные документы </a:t>
            </a:r>
          </a:p>
          <a:p>
            <a:r>
              <a:rPr lang="ru-RU" dirty="0" smtClean="0"/>
              <a:t> - заявление</a:t>
            </a:r>
          </a:p>
          <a:p>
            <a:r>
              <a:rPr lang="ru-RU" dirty="0" smtClean="0"/>
              <a:t> - карту результативности</a:t>
            </a:r>
          </a:p>
          <a:p>
            <a:r>
              <a:rPr lang="ru-RU" dirty="0" smtClean="0"/>
              <a:t> - справку о прохождении тестирования</a:t>
            </a:r>
          </a:p>
          <a:p>
            <a:r>
              <a:rPr lang="ru-RU" dirty="0" smtClean="0"/>
              <a:t>-др. документы.</a:t>
            </a:r>
          </a:p>
          <a:p>
            <a:r>
              <a:rPr lang="ru-RU" dirty="0" smtClean="0"/>
              <a:t> Пакет можно формировать поэтапно в удобное время.</a:t>
            </a:r>
          </a:p>
          <a:p>
            <a:r>
              <a:rPr lang="ru-RU" dirty="0" smtClean="0"/>
              <a:t>Пакет можно отправить куратору ОО или удалить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FBAF3D5-1B80-4EF4-B75C-FF638E31CB44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68930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AA40D98-67B8-4E26-A627-D95E4CF8B836}" type="datetimeFigureOut">
              <a:rPr lang="ru-RU" smtClean="0"/>
              <a:pPr/>
              <a:t>17.09.2018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5FD19F0-4726-4784-BBD7-2F602B4A98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1071546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 заявлений работников образования РТ, желающих пройти аттестацию с целью установления  высшей или первой квалификационной категорий начинается с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октября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2018года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информационную систему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«Электронное образование»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Рецензия, отзыв на инновационную разработку</a:t>
            </a:r>
          </a:p>
          <a:p>
            <a:r>
              <a:rPr lang="ru-RU" dirty="0" smtClean="0"/>
              <a:t>Титульный лист публикации в республиканском или научно-федеральном научно-методическом издании</a:t>
            </a:r>
          </a:p>
          <a:p>
            <a:r>
              <a:rPr lang="ru-RU" dirty="0" smtClean="0"/>
              <a:t>Документ, удостоверяющий участие аттестуемого работника республиканском или федеральном методическом конкурсе, проведенном в течении 5 последних лет.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65760" lvl="0" indent="-256032">
              <a:spcBef>
                <a:spcPts val="400"/>
              </a:spcBef>
            </a:pPr>
            <a:r>
              <a:rPr lang="ru-RU" sz="2400" dirty="0">
                <a:solidFill>
                  <a:prstClr val="black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Документ о ведении инновационной </a:t>
            </a:r>
            <a:r>
              <a:rPr lang="ru-RU" sz="2400" dirty="0" smtClean="0">
                <a:solidFill>
                  <a:prstClr val="black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деятельности:</a:t>
            </a:r>
            <a:r>
              <a:rPr lang="ru-RU" sz="2400" dirty="0">
                <a:solidFill>
                  <a:prstClr val="black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/>
            </a:r>
            <a:br>
              <a:rPr lang="ru-RU" sz="2400" dirty="0">
                <a:solidFill>
                  <a:prstClr val="black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39717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611560" y="1412776"/>
            <a:ext cx="8229600" cy="452596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Представление документа, удостоверяющего прикрепления к РИП </a:t>
            </a:r>
            <a:r>
              <a:rPr lang="ru-RU" sz="3600" b="1" dirty="0" smtClean="0"/>
              <a:t>не требуется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8141008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2 этап (с </a:t>
            </a:r>
            <a:r>
              <a:rPr lang="ru-RU" sz="2800" dirty="0" smtClean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1- 15 </a:t>
            </a:r>
            <a:r>
              <a:rPr lang="ru-RU" sz="2800" dirty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ноября 2018г)</a:t>
            </a:r>
            <a:br>
              <a:rPr lang="ru-RU" sz="2800" dirty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464646"/>
                </a:solidFill>
                <a:latin typeface="Times New Roman" pitchFamily="18" charset="0"/>
                <a:cs typeface="Times New Roman" pitchFamily="18" charset="0"/>
              </a:rPr>
              <a:t>Проводится аттестационное тестирование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370379"/>
          </a:xfrm>
        </p:spPr>
        <p:txBody>
          <a:bodyPr/>
          <a:lstStyle/>
          <a:p>
            <a:r>
              <a:rPr lang="ru-RU" dirty="0" smtClean="0"/>
              <a:t>Вопросы к тестированию размещены на сайте </a:t>
            </a:r>
            <a:r>
              <a:rPr lang="ru-RU" dirty="0" err="1" smtClean="0"/>
              <a:t>МОиН</a:t>
            </a:r>
            <a:r>
              <a:rPr lang="ru-RU" dirty="0" smtClean="0"/>
              <a:t> РТ в разделе «Педагогическая </a:t>
            </a:r>
            <a:r>
              <a:rPr lang="ru-RU" dirty="0" err="1" smtClean="0"/>
              <a:t>аттстация</a:t>
            </a:r>
            <a:r>
              <a:rPr lang="ru-RU" dirty="0" smtClean="0"/>
              <a:t>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1259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 defTabSz="914400" eaLnBrk="0" hangingPunct="0">
              <a:defRPr/>
            </a:pP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КОМПЬЮТЕРНОЕ ТЕСТИРОВАНИЕ</a:t>
            </a:r>
            <a:b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ПОРТАЛЕ</a:t>
            </a:r>
            <a:r>
              <a:rPr lang="en-US" sz="2800" b="1" smtClean="0">
                <a:solidFill>
                  <a:srgbClr val="00206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edu.tatar.ru</a:t>
            </a:r>
            <a:r>
              <a:rPr lang="ru-RU" sz="2800" b="1" smtClean="0">
                <a:solidFill>
                  <a:srgbClr val="00206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/>
            </a:r>
            <a:br>
              <a:rPr lang="ru-RU" sz="2800" b="1" smtClean="0">
                <a:solidFill>
                  <a:srgbClr val="002060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</a:b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1-15 </a:t>
            </a:r>
            <a:r>
              <a:rPr lang="ru-RU" dirty="0" smtClean="0"/>
              <a:t>ноября </a:t>
            </a:r>
            <a:r>
              <a:rPr lang="ru-RU" dirty="0" smtClean="0"/>
              <a:t>2018г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645026" y="5085184"/>
            <a:ext cx="4041775" cy="1087016"/>
          </a:xfrm>
        </p:spPr>
        <p:txBody>
          <a:bodyPr>
            <a:normAutofit fontScale="92500"/>
          </a:bodyPr>
          <a:lstStyle/>
          <a:p>
            <a:r>
              <a:rPr lang="ru-RU" dirty="0"/>
              <a:t>состоится аттестационное тестирование педагогов.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9512" y="2276872"/>
            <a:ext cx="4040188" cy="2305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Объект 1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Выноска 1 (граница и черта) 5"/>
          <p:cNvSpPr/>
          <p:nvPr/>
        </p:nvSpPr>
        <p:spPr>
          <a:xfrm>
            <a:off x="4644008" y="1340768"/>
            <a:ext cx="3968303" cy="1080120"/>
          </a:xfrm>
          <a:prstGeom prst="accentBorderCallout1">
            <a:avLst>
              <a:gd name="adj1" fmla="val 14708"/>
              <a:gd name="adj2" fmla="val -4396"/>
              <a:gd name="adj3" fmla="val 118954"/>
              <a:gd name="adj4" fmla="val -110348"/>
            </a:avLst>
          </a:prstGeom>
          <a:solidFill>
            <a:schemeClr val="accent1">
              <a:alpha val="2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15968"/>
                </a:solidFill>
                <a:ea typeface="Tahoma" pitchFamily="34" charset="0"/>
                <a:cs typeface="Tahoma" pitchFamily="34" charset="0"/>
              </a:rPr>
              <a:t>Компьютерное тестирование педагогических работников -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solidFill>
                  <a:srgbClr val="215968"/>
                </a:solidFill>
                <a:ea typeface="Tahoma" pitchFamily="34" charset="0"/>
                <a:cs typeface="Tahoma" pitchFamily="34" charset="0"/>
              </a:rPr>
              <a:t>через личный кабинет педагога</a:t>
            </a:r>
          </a:p>
        </p:txBody>
      </p:sp>
    </p:spTree>
    <p:extLst>
      <p:ext uri="{BB962C8B-B14F-4D97-AF65-F5344CB8AC3E}">
        <p14:creationId xmlns:p14="http://schemas.microsoft.com/office/powerpoint/2010/main" val="74069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51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09025E"/>
                </a:solidFill>
                <a:latin typeface="+mn-lt"/>
                <a:ea typeface="Tahoma" pitchFamily="34" charset="0"/>
                <a:cs typeface="Tahoma" pitchFamily="34" charset="0"/>
              </a:rPr>
              <a:t> Каждому педагогу необходимо разъяснить интерфейс   педагога</a:t>
            </a:r>
            <a:endParaRPr lang="ru-RU" sz="2000" b="1" dirty="0">
              <a:solidFill>
                <a:srgbClr val="09025E"/>
              </a:solidFill>
              <a:latin typeface="+mn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142984"/>
            <a:ext cx="5218578" cy="325739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12" descr="Заявлени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72132" y="2571744"/>
            <a:ext cx="3168352" cy="3427957"/>
          </a:xfrm>
          <a:prstGeom prst="rect">
            <a:avLst/>
          </a:prstGeom>
        </p:spPr>
      </p:pic>
      <p:sp>
        <p:nvSpPr>
          <p:cNvPr id="14" name="Выноска 1 (граница и черта) 13"/>
          <p:cNvSpPr/>
          <p:nvPr/>
        </p:nvSpPr>
        <p:spPr>
          <a:xfrm>
            <a:off x="6000760" y="1285860"/>
            <a:ext cx="2571768" cy="720853"/>
          </a:xfrm>
          <a:prstGeom prst="accentBorderCallout1">
            <a:avLst>
              <a:gd name="adj1" fmla="val 18750"/>
              <a:gd name="adj2" fmla="val -8333"/>
              <a:gd name="adj3" fmla="val 327445"/>
              <a:gd name="adj4" fmla="val -6212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Переход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компьютерное тестирование</a:t>
            </a:r>
          </a:p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0053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 этап (с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16- 30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ноября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После одобрения заявления  куратором МО и Н( у пакета  статус «Утверждено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Н») 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проводится экспертиза ( для пакетов со статусом «Не льготный»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3068960"/>
            <a:ext cx="8229600" cy="352839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Заместители руководителей, старшие воспитатели, отвечающих за аттестацию педагогических кадров (внутренние эксперты), будут посещать уроки, занятия аттестуемых педагогов.</a:t>
            </a:r>
          </a:p>
          <a:p>
            <a:pPr algn="ctr"/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278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информационных стендах разместить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Объявление о приеме заявлений от педагогических работников, выходящих на аттестацию в октябре </a:t>
            </a:r>
            <a:r>
              <a:rPr lang="ru-RU" dirty="0" smtClean="0"/>
              <a:t>2018г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Список педагогов, у которых заканчивается срок действия имеющейся квалификационной категории.</a:t>
            </a:r>
          </a:p>
          <a:p>
            <a:r>
              <a:rPr lang="ru-RU" dirty="0" smtClean="0"/>
              <a:t>Перечень аттестационных документов, необходимых для аттестации.</a:t>
            </a:r>
          </a:p>
          <a:p>
            <a:r>
              <a:rPr lang="ru-RU" dirty="0" smtClean="0"/>
              <a:t>Требования, предъявляемые к аттестуемым при установлении им квалификационной категории.</a:t>
            </a:r>
          </a:p>
          <a:p>
            <a:r>
              <a:rPr lang="ru-RU" dirty="0" smtClean="0"/>
              <a:t>Положение о формах и процедурах аттестации, утвержденное приказом от 14.01.2015 №79/15.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Организовать предварительное изучение до  1октября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2018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года  педагогами Руководства по работе  с формами документов по аттестации в информационной системе «Электронное образование в Республике Татарстан»</a:t>
            </a:r>
          </a:p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(интерфейс педагога)</a:t>
            </a:r>
          </a:p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Необходимо оказывать методическую и консультационную поддержку педагогическим работникам при прохождении процедур аттестации.</a:t>
            </a:r>
          </a:p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- Активизировать работу по обобщению педагогического опыта работников образовательных организаций.</a:t>
            </a:r>
          </a:p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Clr>
                <a:srgbClr val="E6B91E"/>
              </a:buClr>
              <a:buNone/>
              <a:defRPr/>
            </a:pPr>
            <a:endParaRPr lang="ru-RU" alt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Куратор образовательной организации должен: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64415" y="214298"/>
            <a:ext cx="7143800" cy="1143000"/>
          </a:xfrm>
        </p:spPr>
        <p:txBody>
          <a:bodyPr>
            <a:noAutofit/>
          </a:bodyPr>
          <a:lstStyle/>
          <a:p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График прохождения педагогической аттестации 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в 2018/2019 уч. </a:t>
            </a:r>
            <a:r>
              <a:rPr lang="ru-RU" alt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г.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229841771"/>
              </p:ext>
            </p:extLst>
          </p:nvPr>
        </p:nvGraphicFramePr>
        <p:xfrm>
          <a:off x="0" y="1928802"/>
          <a:ext cx="4248472" cy="42862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586318"/>
              </p:ext>
            </p:extLst>
          </p:nvPr>
        </p:nvGraphicFramePr>
        <p:xfrm>
          <a:off x="4396064" y="1857364"/>
          <a:ext cx="4605092" cy="3616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7454"/>
                <a:gridCol w="2247638"/>
              </a:tblGrid>
              <a:tr h="857257">
                <a:tc gridSpan="2">
                  <a:txBody>
                    <a:bodyPr/>
                    <a:lstStyle/>
                    <a:p>
                      <a:pPr algn="ctr"/>
                      <a:r>
                        <a:rPr lang="ru-RU" sz="2300" b="1" i="1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Периоды проведения аттестации</a:t>
                      </a:r>
                    </a:p>
                  </a:txBody>
                  <a:tcPr marT="60960" marB="60960"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kern="1200" dirty="0" smtClean="0"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charset="0"/>
                        <a:ea typeface="+mn-ea"/>
                        <a:cs typeface="Arial" charset="0"/>
                      </a:endParaRPr>
                    </a:p>
                  </a:txBody>
                  <a:tcPr marT="60960" marB="60960"/>
                </a:tc>
              </a:tr>
              <a:tr h="546105">
                <a:tc>
                  <a:txBody>
                    <a:bodyPr/>
                    <a:lstStyle/>
                    <a:p>
                      <a:pPr algn="ctr"/>
                      <a:r>
                        <a:rPr lang="ru-RU" sz="2300" b="1" i="0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2018 </a:t>
                      </a:r>
                      <a:r>
                        <a:rPr lang="ru-RU" sz="2300" b="1" i="0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год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i="0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2019 </a:t>
                      </a:r>
                      <a:r>
                        <a:rPr lang="ru-RU" sz="2300" b="1" i="0" u="none" kern="12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год</a:t>
                      </a:r>
                    </a:p>
                  </a:txBody>
                  <a:tcPr marT="60960" marB="60960"/>
                </a:tc>
              </a:tr>
              <a:tr h="608961">
                <a:tc>
                  <a:txBody>
                    <a:bodyPr/>
                    <a:lstStyle/>
                    <a:p>
                      <a:pPr algn="ctr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октябрь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январь</a:t>
                      </a:r>
                    </a:p>
                  </a:txBody>
                  <a:tcPr marT="60960" marB="60960"/>
                </a:tc>
              </a:tr>
              <a:tr h="648346">
                <a:tc>
                  <a:txBody>
                    <a:bodyPr/>
                    <a:lstStyle/>
                    <a:p>
                      <a:pPr algn="ctr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ноябрь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февраль</a:t>
                      </a:r>
                    </a:p>
                  </a:txBody>
                  <a:tcPr marT="60960" marB="60960"/>
                </a:tc>
              </a:tr>
              <a:tr h="95568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декабрь</a:t>
                      </a: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2300" b="1" i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Arial" charset="0"/>
                        </a:rPr>
                        <a:t>март</a:t>
                      </a:r>
                    </a:p>
                    <a:p>
                      <a:pPr marL="0" algn="ctr" defTabSz="914400" rtl="0" eaLnBrk="1" latinLnBrk="0" hangingPunct="1"/>
                      <a:endParaRPr lang="ru-RU" sz="2300" b="1" i="1" kern="1200" dirty="0" smtClean="0">
                        <a:solidFill>
                          <a:schemeClr val="tx2"/>
                        </a:solidFill>
                        <a:effectLst/>
                        <a:latin typeface="+mn-lt"/>
                        <a:ea typeface="+mn-ea"/>
                        <a:cs typeface="Arial" charset="0"/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938994" y="6492899"/>
            <a:ext cx="2133600" cy="365125"/>
          </a:xfrm>
        </p:spPr>
        <p:txBody>
          <a:bodyPr/>
          <a:lstStyle/>
          <a:p>
            <a:fld id="{F5FD19F0-4726-4784-BBD7-2F602B4A98C1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6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5578845"/>
              </p:ext>
            </p:extLst>
          </p:nvPr>
        </p:nvGraphicFramePr>
        <p:xfrm>
          <a:off x="755576" y="1412776"/>
          <a:ext cx="8179336" cy="468781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834964"/>
                <a:gridCol w="4344372"/>
              </a:tblGrid>
              <a:tr h="1584761"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12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 </a:t>
                      </a:r>
                      <a:r>
                        <a:rPr lang="en-US" sz="1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этап  </a:t>
                      </a:r>
                      <a:endParaRPr lang="ru-RU" sz="1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endParaRPr lang="en-US" sz="1200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1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подача и приём  заявлений на аттестацию</a:t>
                      </a:r>
                      <a:endParaRPr lang="ru-RU" sz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u="sng" dirty="0" smtClean="0"/>
                        <a:t>I</a:t>
                      </a:r>
                      <a:r>
                        <a:rPr lang="en-US" sz="1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</a:t>
                      </a:r>
                      <a:r>
                        <a:rPr lang="ru-RU" sz="1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1" u="sng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этап</a:t>
                      </a:r>
                      <a:r>
                        <a:rPr lang="ru-RU" sz="12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1200" b="1" u="sng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algn="ctr"/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подача документов на аттестацию  </a:t>
                      </a:r>
                    </a:p>
                    <a:p>
                      <a:pPr algn="ctr"/>
                      <a:r>
                        <a:rPr lang="ru-RU" sz="1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(для заявлений со статусом:  Утверждено)</a:t>
                      </a:r>
                      <a:endParaRPr lang="ru-RU" sz="1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60960" marB="60960"/>
                </a:tc>
              </a:tr>
              <a:tr h="506692"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Заполнение  заявления</a:t>
                      </a:r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Формирование пакета документов</a:t>
                      </a:r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932883"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Прикрепление полного пакета документов</a:t>
                      </a:r>
                      <a:endParaRPr lang="ru-RU" sz="1400" b="1" i="1" u="none" dirty="0" smtClean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Согласование в образовательной организации, муниципальном районе. Прохождение компьютерного тестирования</a:t>
                      </a:r>
                    </a:p>
                    <a:p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645644">
                <a:tc>
                  <a:txBody>
                    <a:bodyPr/>
                    <a:lstStyle/>
                    <a:p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Экспертиза для пакетов со свойством –</a:t>
                      </a:r>
                      <a:r>
                        <a:rPr lang="ru-RU" sz="1400" b="1" i="1" u="none" baseline="0" dirty="0" smtClean="0">
                          <a:solidFill>
                            <a:schemeClr val="tx2"/>
                          </a:solidFill>
                          <a:effectLst/>
                        </a:rPr>
                        <a:t> «</a:t>
                      </a:r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не льготный»</a:t>
                      </a:r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  <a:tr h="824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464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Согласование в образовательной организации, муниципальном районе и  </a:t>
                      </a:r>
                      <a:r>
                        <a:rPr kumimoji="0" lang="ru-RU" sz="1400" b="1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46464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МОиН</a:t>
                      </a:r>
                      <a:r>
                        <a:rPr kumimoji="0" lang="ru-RU" sz="14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464646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 РТ (Утверждено/Отклонено)</a:t>
                      </a:r>
                    </a:p>
                    <a:p>
                      <a:endParaRPr lang="ru-RU" sz="1400" b="1" i="1" u="none" dirty="0">
                        <a:effectLst/>
                      </a:endParaRPr>
                    </a:p>
                  </a:txBody>
                  <a:tcPr marT="60960" marB="60960"/>
                </a:tc>
                <a:tc>
                  <a:txBody>
                    <a:bodyPr/>
                    <a:lstStyle/>
                    <a:p>
                      <a:r>
                        <a:rPr lang="ru-RU" sz="1400" b="1" i="1" u="none" dirty="0" smtClean="0">
                          <a:solidFill>
                            <a:schemeClr val="tx2"/>
                          </a:solidFill>
                          <a:effectLst/>
                        </a:rPr>
                        <a:t>Решение аттестационной комиссии</a:t>
                      </a:r>
                      <a:endParaRPr lang="ru-RU" sz="1400" b="1" i="1" u="none" dirty="0">
                        <a:solidFill>
                          <a:schemeClr val="tx2"/>
                        </a:solidFill>
                        <a:effectLst/>
                      </a:endParaRPr>
                    </a:p>
                  </a:txBody>
                  <a:tcPr marT="60960" marB="6096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458135" y="0"/>
            <a:ext cx="6893152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32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  </a:t>
            </a:r>
            <a:r>
              <a:rPr lang="ru-RU" sz="24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Необходимо отслеживать документы </a:t>
            </a:r>
          </a:p>
          <a:p>
            <a:pPr algn="ctr">
              <a:lnSpc>
                <a:spcPct val="115000"/>
              </a:lnSpc>
            </a:pPr>
            <a:r>
              <a:rPr lang="ru-RU" sz="2400" b="1" dirty="0" smtClean="0">
                <a:solidFill>
                  <a:srgbClr val="09025E"/>
                </a:solidFill>
                <a:ea typeface="Tahoma" pitchFamily="34" charset="0"/>
                <a:cs typeface="Tahoma" pitchFamily="34" charset="0"/>
              </a:rPr>
              <a:t> на каждом этапе аттестации</a:t>
            </a:r>
            <a:endParaRPr lang="ru-RU" sz="2400" b="1" dirty="0">
              <a:solidFill>
                <a:srgbClr val="09025E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60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Прикрепляем полный пакет документов: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Заявление</a:t>
            </a: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Копия аттестационного листа или приказа (высшая категория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Документ о ведении инновационной деятельности</a:t>
            </a:r>
          </a:p>
          <a:p>
            <a:pPr marL="109728" lvl="0" indent="0">
              <a:buClr>
                <a:srgbClr val="2DA2BF"/>
              </a:buClr>
              <a:buNone/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(высшая категория)</a:t>
            </a:r>
            <a:endParaRPr lang="ru-RU" sz="28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Clr>
                <a:srgbClr val="2DA2BF"/>
              </a:buClr>
            </a:pPr>
            <a:r>
              <a:rPr lang="ru-RU" sz="28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Документ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подтверждающий </a:t>
            </a:r>
            <a:r>
              <a:rPr lang="ru-RU" sz="28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участие обучающихся (воспитанников), в олимпиадах, конкурсах и т.п</a:t>
            </a: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( за 5 лет) 1 документ.</a:t>
            </a:r>
          </a:p>
          <a:p>
            <a:pPr lvl="0">
              <a:buClr>
                <a:srgbClr val="2DA2BF"/>
              </a:buClr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Карта результативности  педагога (скачать в системе ЭО)</a:t>
            </a:r>
          </a:p>
          <a:p>
            <a:pPr lvl="0">
              <a:buClr>
                <a:srgbClr val="2DA2BF"/>
              </a:buClr>
            </a:pPr>
            <a:r>
              <a:rPr lang="ru-RU" sz="28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Лист самооценки (для тех, кто идет с экспертизой)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1 этап (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октябрь2018г., январь 2019г.)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762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71480"/>
            <a:ext cx="8534400" cy="85725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Шаблон аттестационного 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заявления и карты результативности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размещен в ИС «Электронное образование»</a:t>
            </a:r>
          </a:p>
          <a:p>
            <a:pPr>
              <a:buNone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Char char="-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опубликован на сайте МО и Н РТ в разделе  «Образование»/ «Педагогическая аттестация»/ «Образцы аттестационных документов»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01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642910" y="500042"/>
            <a:ext cx="7586690" cy="5507058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Педагогический работник вправе подать не более одного заявления о проведении аттестации.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Прием от педагогического работника двух заявлений (одновременно первой и высшей ) </a:t>
            </a: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не допускается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94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категорию (на какую подают)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-должность(на какую аттестуются)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-образовательный ценз (соответствие образования занимаемой должности)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-год проведения предыдущей аттестации (плановая или досрочная)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-результативность работы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928670"/>
            <a:ext cx="8534400" cy="100013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 подаче заявлений необходимо обратить внимание на :</a:t>
            </a:r>
            <a:br>
              <a:rPr 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544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Заявление должно содержать: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Полную информацию о результатах профессиональной деятельности за последние 5 лет</a:t>
            </a:r>
          </a:p>
          <a:p>
            <a:pPr>
              <a:buNone/>
            </a:pPr>
            <a:r>
              <a:rPr lang="ru-RU" sz="2400" b="1" dirty="0" smtClean="0"/>
              <a:t> (2-3 страницы)</a:t>
            </a:r>
          </a:p>
          <a:p>
            <a:pPr>
              <a:buFontTx/>
              <a:buChar char="-"/>
            </a:pPr>
            <a:r>
              <a:rPr lang="ru-RU" sz="2400" dirty="0" smtClean="0"/>
              <a:t>Стабильные положительные результаты освоение обучающимися образовательных программ по итогам мониторингов.</a:t>
            </a:r>
          </a:p>
          <a:p>
            <a:pPr>
              <a:buFontTx/>
              <a:buChar char="-"/>
            </a:pPr>
            <a:r>
              <a:rPr lang="ru-RU" sz="2400" dirty="0" smtClean="0"/>
              <a:t>ЕГЕ, ГИА, ЕРЕ, ВПР и прочие тестирования.</a:t>
            </a:r>
          </a:p>
          <a:p>
            <a:pPr>
              <a:buFontTx/>
              <a:buChar char="-"/>
            </a:pPr>
            <a:r>
              <a:rPr lang="ru-RU" sz="2400" dirty="0" smtClean="0"/>
              <a:t>Результативность обучающихся</a:t>
            </a:r>
          </a:p>
          <a:p>
            <a:pPr>
              <a:buFontTx/>
              <a:buChar char="-"/>
            </a:pPr>
            <a:r>
              <a:rPr lang="ru-RU" sz="2400" dirty="0" smtClean="0"/>
              <a:t>Ведение инновационной </a:t>
            </a:r>
            <a:r>
              <a:rPr lang="ru-RU" sz="2400" dirty="0" smtClean="0"/>
              <a:t> </a:t>
            </a:r>
            <a:r>
              <a:rPr lang="ru-RU" sz="2400" dirty="0" smtClean="0"/>
              <a:t>деятельности</a:t>
            </a:r>
            <a:r>
              <a:rPr lang="ru-RU" sz="2400" dirty="0"/>
              <a:t> </a:t>
            </a:r>
            <a:r>
              <a:rPr lang="ru-RU" sz="2400" dirty="0" smtClean="0"/>
              <a:t>(для высшей категории</a:t>
            </a:r>
            <a:r>
              <a:rPr lang="ru-RU" sz="2400" dirty="0" smtClean="0"/>
              <a:t>).</a:t>
            </a:r>
            <a:endParaRPr lang="ru-RU" sz="24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Если в заявлении: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 указаны необходимые сведения о </a:t>
            </a:r>
            <a:r>
              <a:rPr lang="ru-RU" sz="2400" b="1" dirty="0" smtClean="0"/>
              <a:t>результатах профессиональной деятельности работника </a:t>
            </a:r>
            <a:r>
              <a:rPr lang="ru-RU" sz="2400" dirty="0" smtClean="0"/>
              <a:t>(стабильные положительные результаты по итогам мониторингов, ЕГЕ, ГИА, </a:t>
            </a:r>
            <a:r>
              <a:rPr lang="ru-RU" sz="2400" dirty="0" err="1" smtClean="0"/>
              <a:t>ЕРЕ,и</a:t>
            </a:r>
            <a:r>
              <a:rPr lang="ru-RU" sz="2400" dirty="0" smtClean="0"/>
              <a:t> т.д.)</a:t>
            </a:r>
          </a:p>
          <a:p>
            <a:r>
              <a:rPr lang="ru-RU" sz="2400" b="1" dirty="0" smtClean="0"/>
              <a:t>Образовательный ценз не соответствует требованиям</a:t>
            </a:r>
            <a:r>
              <a:rPr lang="ru-RU" sz="2400" dirty="0" smtClean="0"/>
              <a:t> к квалификации работника</a:t>
            </a:r>
          </a:p>
          <a:p>
            <a:r>
              <a:rPr lang="ru-RU" sz="2400" b="1" dirty="0" smtClean="0"/>
              <a:t>Отсутствие документов о ведении </a:t>
            </a:r>
            <a:r>
              <a:rPr lang="ru-RU" sz="2400" b="1" dirty="0" smtClean="0"/>
              <a:t> </a:t>
            </a:r>
            <a:r>
              <a:rPr lang="ru-RU" sz="2400" b="1" dirty="0" smtClean="0"/>
              <a:t>инновационной деятельности </a:t>
            </a:r>
            <a:r>
              <a:rPr lang="ru-RU" sz="2400" dirty="0" smtClean="0"/>
              <a:t>( на высшую категорию)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АК  МО и Н РТ уведомляет заявителя об отказе в приеме заявления с указанием причины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20391</TotalTime>
  <Words>781</Words>
  <Application>Microsoft Office PowerPoint</Application>
  <PresentationFormat>Экран (4:3)</PresentationFormat>
  <Paragraphs>114</Paragraphs>
  <Slides>17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Calibri</vt:lpstr>
      <vt:lpstr>Lucida Sans Unicode</vt:lpstr>
      <vt:lpstr>Tahoma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График прохождения педагогической аттестации в 2018/2019 уч. г. </vt:lpstr>
      <vt:lpstr>Презентация PowerPoint</vt:lpstr>
      <vt:lpstr>1 этап ( октябрь2018г., январь 2019г.)</vt:lpstr>
      <vt:lpstr>Шаблон аттестационного заявления и карты результативности </vt:lpstr>
      <vt:lpstr>Презентация PowerPoint</vt:lpstr>
      <vt:lpstr> При подаче заявлений необходимо обратить внимание на : </vt:lpstr>
      <vt:lpstr>Заявление должно содержать:</vt:lpstr>
      <vt:lpstr>Если в заявлении:</vt:lpstr>
      <vt:lpstr>Документ о ведении инновационной деятельности: </vt:lpstr>
      <vt:lpstr>Презентация PowerPoint</vt:lpstr>
      <vt:lpstr>2 этап (с 1- 15 ноября 2018г) Проводится аттестационное тестирование</vt:lpstr>
      <vt:lpstr>КОМПЬЮТЕРНОЕ ТЕСТИРОВАНИЕ НА ПОРТАЛЕ edu.tatar.ru </vt:lpstr>
      <vt:lpstr> Каждому педагогу необходимо разъяснить интерфейс   педагога</vt:lpstr>
      <vt:lpstr>2 этап (с 16- 30  ноября 2018г) После одобрения заявления  куратором МО и Н( у пакета  статус «Утверждено МО и Н») , проводится экспертиза ( для пакетов со статусом «Не льготный»:</vt:lpstr>
      <vt:lpstr>На информационных стендах разместить</vt:lpstr>
      <vt:lpstr>Куратор образовательной организации должен: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образования г. Набережные Челны</dc:title>
  <dc:creator>Vladimir</dc:creator>
  <cp:lastModifiedBy>EN</cp:lastModifiedBy>
  <cp:revision>1028</cp:revision>
  <cp:lastPrinted>2016-09-21T11:47:31Z</cp:lastPrinted>
  <dcterms:created xsi:type="dcterms:W3CDTF">2013-02-06T07:02:31Z</dcterms:created>
  <dcterms:modified xsi:type="dcterms:W3CDTF">2018-09-17T11:44:06Z</dcterms:modified>
</cp:coreProperties>
</file>